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4"/>
  </p:sldMasterIdLst>
  <p:notesMasterIdLst>
    <p:notesMasterId r:id="rId21"/>
  </p:notesMasterIdLst>
  <p:handoutMasterIdLst>
    <p:handoutMasterId r:id="rId22"/>
  </p:handoutMasterIdLst>
  <p:sldIdLst>
    <p:sldId id="258" r:id="rId5"/>
    <p:sldId id="271" r:id="rId6"/>
    <p:sldId id="272" r:id="rId7"/>
    <p:sldId id="274" r:id="rId8"/>
    <p:sldId id="273" r:id="rId9"/>
    <p:sldId id="259" r:id="rId10"/>
    <p:sldId id="260" r:id="rId11"/>
    <p:sldId id="261" r:id="rId12"/>
    <p:sldId id="263" r:id="rId13"/>
    <p:sldId id="264" r:id="rId14"/>
    <p:sldId id="265" r:id="rId15"/>
    <p:sldId id="266" r:id="rId16"/>
    <p:sldId id="268" r:id="rId17"/>
    <p:sldId id="267" r:id="rId18"/>
    <p:sldId id="270" r:id="rId19"/>
    <p:sldId id="269" r:id="rId20"/>
  </p:sldIdLst>
  <p:sldSz cx="12192000" cy="6858000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4"/>
    <p:restoredTop sz="94685"/>
  </p:normalViewPr>
  <p:slideViewPr>
    <p:cSldViewPr>
      <p:cViewPr varScale="1">
        <p:scale>
          <a:sx n="198" d="100"/>
          <a:sy n="198" d="100"/>
        </p:scale>
        <p:origin x="2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7AF82F7-3B33-6D48-9626-CABC5CBE1A55}" type="datetime1">
              <a:rPr lang="it-IT" altLang="x-none"/>
              <a:pPr/>
              <a:t>19/03/25</a:t>
            </a:fld>
            <a:endParaRPr lang="it-IT" altLang="x-non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183107-877A-3843-B981-15C7FF01828C}" type="slidenum">
              <a:rPr lang="it-IT" altLang="x-none"/>
              <a:pPr/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BE5DE3-AADE-E24A-8400-E9BC47681F7D}" type="slidenum">
              <a:rPr lang="it-IT" altLang="x-none"/>
              <a:pPr/>
              <a:t>‹#›</a:t>
            </a:fld>
            <a:endParaRPr lang="it-IT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1773239"/>
            <a:ext cx="11328400" cy="1584325"/>
          </a:xfrm>
        </p:spPr>
        <p:txBody>
          <a:bodyPr/>
          <a:lstStyle>
            <a:lvl1pPr>
              <a:defRPr sz="48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3357564"/>
            <a:ext cx="11328400" cy="190023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3"/>
          </p:nvPr>
        </p:nvSpPr>
        <p:spPr>
          <a:xfrm>
            <a:off x="435909" y="5371909"/>
            <a:ext cx="11329577" cy="952691"/>
          </a:xfrm>
        </p:spPr>
        <p:txBody>
          <a:bodyPr/>
          <a:lstStyle>
            <a:lvl1pPr algn="l">
              <a:buNone/>
              <a:defRPr sz="18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3874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8301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318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916114"/>
            <a:ext cx="5562600" cy="4321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79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1126800"/>
            <a:ext cx="11379200" cy="579438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06400" y="1752600"/>
            <a:ext cx="5590117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06400" y="2438400"/>
            <a:ext cx="5590117" cy="3687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752600"/>
            <a:ext cx="5592233" cy="639762"/>
          </a:xfr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438400"/>
            <a:ext cx="5592233" cy="3687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buNone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722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7999" y="1125539"/>
            <a:ext cx="11355023" cy="719137"/>
          </a:xfrm>
        </p:spPr>
        <p:txBody>
          <a:bodyPr/>
          <a:lstStyle>
            <a:lvl1pPr>
              <a:defRPr sz="240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</p:spTree>
    <p:extLst>
      <p:ext uri="{BB962C8B-B14F-4D97-AF65-F5344CB8AC3E}">
        <p14:creationId xmlns:p14="http://schemas.microsoft.com/office/powerpoint/2010/main" val="20635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0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35114" y="1127797"/>
            <a:ext cx="4035287" cy="914400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4" y="1126800"/>
            <a:ext cx="6993093" cy="499552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35115" y="2133601"/>
            <a:ext cx="4035285" cy="399256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236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400" y="4800600"/>
            <a:ext cx="11359085" cy="566738"/>
          </a:xfrm>
        </p:spPr>
        <p:txBody>
          <a:bodyPr/>
          <a:lstStyle>
            <a:lvl1pPr algn="l">
              <a:defRPr sz="2400" b="0">
                <a:solidFill>
                  <a:srgbClr val="00B2BD"/>
                </a:solidFill>
              </a:defRPr>
            </a:lvl1pPr>
          </a:lstStyle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it-IT" noProof="0"/>
              <a:t>Trascinare l'immagine su un segnaposto o fare clic sull'icona per aggiungerla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06400" y="5367338"/>
            <a:ext cx="11359085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0160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AFCF993-D11C-B448-A99B-84A5F27957B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-6036" y="0"/>
            <a:ext cx="12192000" cy="68580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25539"/>
            <a:ext cx="11328400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 dirty="0"/>
              <a:t>Fare clic per modificare stile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916114"/>
            <a:ext cx="113284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x-none"/>
              <a:t>Fare clic per modificare gli stili del testo dello schema</a:t>
            </a:r>
          </a:p>
          <a:p>
            <a:pPr lvl="1"/>
            <a:r>
              <a:rPr lang="it-IT" altLang="x-none"/>
              <a:t>Secondo livello</a:t>
            </a:r>
          </a:p>
          <a:p>
            <a:pPr lvl="2"/>
            <a:r>
              <a:rPr lang="it-IT" altLang="x-none"/>
              <a:t>Terzo livello</a:t>
            </a:r>
          </a:p>
          <a:p>
            <a:pPr lvl="3"/>
            <a:r>
              <a:rPr lang="it-IT" altLang="x-none"/>
              <a:t>Quarto livello</a:t>
            </a:r>
          </a:p>
          <a:p>
            <a:pPr lvl="4"/>
            <a:r>
              <a:rPr lang="it-IT" altLang="x-none"/>
              <a:t>Quinto livello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00B2BD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Times New Roman" pitchFamily="-112" charset="-52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imes New Roman" pitchFamily="-112" charset="-5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hyperlink" Target="https://www.nonlinearbenchmark.org/benchmarks/em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4.xml"/><Relationship Id="rId7" Type="http://schemas.openxmlformats.org/officeDocument/2006/relationships/image" Target="../media/image36.emf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altLang="x-none" dirty="0" err="1">
                <a:solidFill>
                  <a:srgbClr val="00B2BD"/>
                </a:solidFill>
                <a:ea typeface="ＭＳ Ｐゴシック" charset="-128"/>
              </a:rPr>
              <a:t>Feed-forward</a:t>
            </a:r>
            <a:r>
              <a:rPr lang="fr-CH" altLang="x-none" dirty="0">
                <a:ea typeface="ＭＳ Ｐゴシック" charset="-128"/>
              </a:rPr>
              <a:t> Neural Networks</a:t>
            </a:r>
            <a:endParaRPr lang="x-none" altLang="x-none">
              <a:solidFill>
                <a:srgbClr val="00B2BD"/>
              </a:solidFill>
              <a:ea typeface="ＭＳ Ｐゴシック" charset="-128"/>
            </a:endParaRPr>
          </a:p>
        </p:txBody>
      </p:sp>
      <p:sp>
        <p:nvSpPr>
          <p:cNvPr id="16390" name="Segnaposto testo 5"/>
          <p:cNvSpPr>
            <a:spLocks noGrp="1"/>
          </p:cNvSpPr>
          <p:nvPr>
            <p:ph type="body" sz="quarter" idx="13"/>
          </p:nvPr>
        </p:nvSpPr>
        <p:spPr>
          <a:xfrm>
            <a:off x="431800" y="4725144"/>
            <a:ext cx="11328400" cy="952500"/>
          </a:xfrm>
        </p:spPr>
        <p:txBody>
          <a:bodyPr/>
          <a:lstStyle/>
          <a:p>
            <a:r>
              <a:rPr lang="it-IT" altLang="x-none" dirty="0">
                <a:ea typeface="ＭＳ Ｐゴシック" charset="-128"/>
              </a:rPr>
              <a:t>Marco Forgione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SUPSI –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Scuola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Universitaria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Professionale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della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 Svizzera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Italiana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IDSIA – Dalle Molle Institute for Artificial Intelligence</a:t>
            </a:r>
          </a:p>
          <a:p>
            <a:pPr>
              <a:buNone/>
            </a:pP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marco.forgione@supsi.ch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12FC-A623-9199-D5BA-85AA4F35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Inverse Dynamical Modeling on the EMPS benchmark (emps_exercise.ipynb)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28C5DF9-78EE-175B-ED6D-B98D53065B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H" dirty="0"/>
                  <a:t>Real dataset from a (simple) mechanical system: the </a:t>
                </a:r>
                <a:r>
                  <a:rPr lang="en-GB" dirty="0">
                    <a:hlinkClick r:id="rId4"/>
                  </a:rPr>
                  <a:t>Electro-Mechanical Positioning System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Prismatic joint, 1-DoF mechanical system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measured position (m)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known applied force (N)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: unknown friction (N)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: unknown mass (kg)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 force measurement bias (N)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want an inverse dynamical model (IDM):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28C5DF9-78EE-175B-ED6D-B98D53065B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345" t="-1754" b="-1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1671B2E-A611-1025-9A46-6156CB906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079" y="2348880"/>
            <a:ext cx="4824536" cy="3279351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fonts}&#10;&#10;\pagestyle{empty}&#10;&#10;\begin{document}&#10;&#10;\begin{equation*}&#10;M \ddot q(t) = \tau(t) - \tau_{f}(t) - b &#10;\end{equation*}&#10;&#10;\end{document}" title="IguanaTex Bitmap Display">
            <a:extLst>
              <a:ext uri="{FF2B5EF4-FFF2-40B4-BE49-F238E27FC236}">
                <a16:creationId xmlns:a16="http://schemas.microsoft.com/office/drawing/2014/main" id="{136F45A0-9258-474F-CE9F-E9B0C9D858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15480" y="3126859"/>
            <a:ext cx="2911541" cy="30214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amsfonts}&#10;&#10;\pagestyle{empty}&#10;&#10;\begin{document}&#10;&#10;\begin{equation*}&#10;q(t), \dot q(t), \ddot q(t) \rightarrow \tau(t)&#10;\end{equation*}&#10;&#10;\end{document}" title="IguanaTex Bitmap Display">
            <a:extLst>
              <a:ext uri="{FF2B5EF4-FFF2-40B4-BE49-F238E27FC236}">
                <a16:creationId xmlns:a16="http://schemas.microsoft.com/office/drawing/2014/main" id="{98A9CFFD-E35A-7882-3404-2B8602DAB3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15880" y="5877272"/>
            <a:ext cx="2489834" cy="2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8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E05C-5ED9-4D0D-5B0A-04CDA057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 and test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10D59-1EBD-19D9-2D4A-1DE2BD7C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00" y="1562780"/>
            <a:ext cx="4536504" cy="4473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0D84A-4F7F-1BD3-7F57-7496A04D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4420" y="1562780"/>
            <a:ext cx="4536504" cy="44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1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8A7A-507D-8508-A2AE-7F2F5CE2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094BF-871F-B67C-D016-D4E1A01EE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assume a linear friction model:                       </a:t>
            </a:r>
          </a:p>
          <a:p>
            <a:pPr marL="0" indent="0">
              <a:buNone/>
            </a:pPr>
            <a:r>
              <a:rPr lang="en-CH" dirty="0"/>
              <a:t>Then, the IDM is:                                                 . We can fit the IDM with a </a:t>
            </a:r>
            <a:r>
              <a:rPr lang="en-CH" b="1" dirty="0"/>
              <a:t>linear regression</a:t>
            </a:r>
            <a:r>
              <a:rPr lang="en-CH" dirty="0"/>
              <a:t>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6" name="Picture 5" descr="\documentclass{article}&#10;\usepackage{amsmath}&#10;\usepackage{amsfonts}&#10;&#10;\pagestyle{empty}&#10;&#10;\begin{document}&#10;&#10;\begin{equation*}&#10;\tau_{f} = -F_v \dot q(t)&#10;\end{equation*}&#10;&#10;\end{document}" title="IguanaTex Bitmap Display">
            <a:extLst>
              <a:ext uri="{FF2B5EF4-FFF2-40B4-BE49-F238E27FC236}">
                <a16:creationId xmlns:a16="http://schemas.microsoft.com/office/drawing/2014/main" id="{87B6F4CD-A61C-492D-7942-C0BDB92F8D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07768" y="1898527"/>
            <a:ext cx="1454744" cy="280740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fonts}&#10;&#10;\pagestyle{empty}&#10;&#10;\begin{document}&#10;&#10;\begin{equation*}&#10;\tau(t) = M\ddot q(t) + F_v \dot q(t) + b&#10;\end{equation*}&#10;&#10;\end{document}" title="IguanaTex Bitmap Display">
            <a:extLst>
              <a:ext uri="{FF2B5EF4-FFF2-40B4-BE49-F238E27FC236}">
                <a16:creationId xmlns:a16="http://schemas.microsoft.com/office/drawing/2014/main" id="{293AEDE0-02E0-6903-1EFD-7CD75A7A05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07568" y="2250705"/>
            <a:ext cx="3024336" cy="26764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usepackage{amsfonts}&#10;&#10;\pagestyle{empty}&#10;&#10;\begin{document}&#10;&#10;$$ \tau(t) = \phi(t) \theta, \qquad \phi(t) = [\ddot q(t)\, \dot q(t)\, 1], \qquad \theta = [M\, F_v\,  b]^\top$$&#10;&#10;\end{document}" title="IguanaTex Bitmap Display">
            <a:extLst>
              <a:ext uri="{FF2B5EF4-FFF2-40B4-BE49-F238E27FC236}">
                <a16:creationId xmlns:a16="http://schemas.microsoft.com/office/drawing/2014/main" id="{5DB574CD-B20D-7217-93DA-8A672B69B4F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27648" y="2671323"/>
            <a:ext cx="5544616" cy="280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3E936A-4A08-1A19-F132-601C3E16C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756" y="3079623"/>
            <a:ext cx="7772400" cy="30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6190-4084-1BFC-6BC9-AA2FAE86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Linear model with static friction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576C-D2F3-6646-2F68-FCC9754B6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use a more sophisticated friction model: </a:t>
            </a:r>
            <a:br>
              <a:rPr lang="en-CH" dirty="0"/>
            </a:br>
            <a:br>
              <a:rPr lang="en-CH" dirty="0"/>
            </a:br>
            <a:endParaRPr lang="en-CH" dirty="0"/>
          </a:p>
        </p:txBody>
      </p:sp>
      <p:pic>
        <p:nvPicPr>
          <p:cNvPr id="5" name="Picture 4" descr="\documentclass{article}&#10;\usepackage{amsmath}&#10;\usepackage{amsfonts}&#10;&#10;\pagestyle{empty}&#10;&#10;\begin{document}&#10;&#10;\begin{equation*}&#10;\tau_{f}(t) = -F_v \dot q(t) - F_c \text{sign}(\dot q(t))&#10;\end{equation*}&#10;&#10;\end{document}" title="IguanaTex Bitmap Display">
            <a:extLst>
              <a:ext uri="{FF2B5EF4-FFF2-40B4-BE49-F238E27FC236}">
                <a16:creationId xmlns:a16="http://schemas.microsoft.com/office/drawing/2014/main" id="{A3E70E4C-6CDF-2456-5AF2-0B3BFEA9C3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15880" y="1916114"/>
            <a:ext cx="3096344" cy="258029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fonts}&#10;&#10;\pagestyle{empty}&#10;&#10;\begin{document}&#10;&#10;\begin{equation*}&#10;\tau(t) = \phi(t) \theta, \qquad \phi(t) = [\ddot q(t)\, \dot q(t)\, \text{sign}(q(t))\, 1], \qquad \theta = [M\, F_v\, F_c\, b]^\top&#10;\end{equation*}&#10;&#10;\end{document}" title="IguanaTex Bitmap Display">
            <a:extLst>
              <a:ext uri="{FF2B5EF4-FFF2-40B4-BE49-F238E27FC236}">
                <a16:creationId xmlns:a16="http://schemas.microsoft.com/office/drawing/2014/main" id="{AA2D549F-7F82-C910-9397-9160901450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63552" y="2348880"/>
            <a:ext cx="74168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485F77-F26C-50CE-20E8-82DE6BD6C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752" y="2897222"/>
            <a:ext cx="7772400" cy="30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2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320BA-0AF8-21B4-FC27-C8AFF373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B80A-A993-DB10-61E7-78663C7A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ignore all physics and fit a feed-forward neural network instead: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it yourself!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  <p:pic>
        <p:nvPicPr>
          <p:cNvPr id="5" name="Picture 4" descr="\documentclass{article}&#10;\usepackage{amsmath}&#10;\usepackage{amsfonts}&#10;&#10;\pagestyle{empty}&#10;&#10;\begin{document}&#10;&#10;\begin{equation*}&#10;\tau(t) = \mathrm{FF}(\ddot q, \dot q)&#10;\end{equation*}&#10;&#10;\end{document}" title="IguanaTex Bitmap Display">
            <a:extLst>
              <a:ext uri="{FF2B5EF4-FFF2-40B4-BE49-F238E27FC236}">
                <a16:creationId xmlns:a16="http://schemas.microsoft.com/office/drawing/2014/main" id="{9E5CEFB8-F9D6-E813-1846-15AB542A4B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20136" y="1957336"/>
            <a:ext cx="1584176" cy="247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555090-D028-D456-30F4-C24F2E48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1800" y="2629922"/>
            <a:ext cx="5160144" cy="3188114"/>
          </a:xfrm>
          <a:prstGeom prst="rect">
            <a:avLst/>
          </a:prstGeom>
        </p:spPr>
      </p:pic>
      <p:pic>
        <p:nvPicPr>
          <p:cNvPr id="6" name="Picture 5" descr="A graph of training loss&#10;&#10;AI-generated content may be incorrect.">
            <a:extLst>
              <a:ext uri="{FF2B5EF4-FFF2-40B4-BE49-F238E27FC236}">
                <a16:creationId xmlns:a16="http://schemas.microsoft.com/office/drawing/2014/main" id="{6F6385F7-6936-F6DE-8D52-4DE11A7EA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46086"/>
            <a:ext cx="4960394" cy="372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6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69912-C687-D225-15AF-10CF70E51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D6B7-2E82-6371-E589-BCC3C188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59F9-B579-60F7-B374-5A56196B4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it yourself!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  <p:pic>
        <p:nvPicPr>
          <p:cNvPr id="6" name="Picture 5" descr="A graph of a network model&#10;&#10;AI-generated content may be incorrect.">
            <a:extLst>
              <a:ext uri="{FF2B5EF4-FFF2-40B4-BE49-F238E27FC236}">
                <a16:creationId xmlns:a16="http://schemas.microsoft.com/office/drawing/2014/main" id="{DFBA1D0C-8E96-FBF7-A840-992A215D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268412"/>
            <a:ext cx="4321176" cy="4321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92B1A-8034-2248-7A7C-7AFD5AC3AC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008" y="2348880"/>
            <a:ext cx="6764634" cy="253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C23D-D03A-7297-D67F-93C480075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E314-47C7-D355-AB68-4BC021CA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Physics-inspired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116-CC71-ADAA-EDEE-DDF26D96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We trust Newton’s law, but nothing else: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it yourself!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</p:txBody>
      </p:sp>
      <p:pic>
        <p:nvPicPr>
          <p:cNvPr id="9" name="Picture 8" descr="\documentclass{article}&#10;\usepackage{amsmath}&#10;\usepackage{amsfonts}&#10;&#10;\pagestyle{empty}&#10;&#10;\begin{document}&#10;&#10;$$\tau(t) = M \ddot q + \mathrm{FF}(\dot q)$$&#10;&#10;\end{document}" title="IguanaTex Bitmap Display">
            <a:extLst>
              <a:ext uri="{FF2B5EF4-FFF2-40B4-BE49-F238E27FC236}">
                <a16:creationId xmlns:a16="http://schemas.microsoft.com/office/drawing/2014/main" id="{C89B8B92-ED29-FF9C-73E8-09B47255DF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83832" y="1933389"/>
            <a:ext cx="20828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B4867E-2510-57F7-7719-05B2FDC3A0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8025" y="2495697"/>
            <a:ext cx="6043935" cy="3199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8F59D-6769-4DC4-2B14-3796F9265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80" y="2400021"/>
            <a:ext cx="4176464" cy="33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6ADC-30E8-06C5-89ED-0E5F49A0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Artificial Intelligence, Machine Learning, Deep Learning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244068C-4A87-BB87-9675-359F682A0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98" y="1844676"/>
            <a:ext cx="8216403" cy="400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EB4060-FE11-66A2-A801-AD620FFC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Machine learning: Regression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C036583-E92E-F378-102D-6B3BBDC286DC}"/>
              </a:ext>
            </a:extLst>
          </p:cNvPr>
          <p:cNvSpPr txBox="1">
            <a:spLocks/>
          </p:cNvSpPr>
          <p:nvPr/>
        </p:nvSpPr>
        <p:spPr>
          <a:xfrm>
            <a:off x="6744072" y="1303589"/>
            <a:ext cx="4742567" cy="646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it-CH" sz="2400" dirty="0"/>
              <a:t>	</a:t>
            </a:r>
            <a:r>
              <a:rPr lang="en-US" sz="2400" dirty="0"/>
              <a:t>Real estate application</a:t>
            </a:r>
            <a:endParaRPr lang="it-CH" sz="2400" dirty="0"/>
          </a:p>
        </p:txBody>
      </p:sp>
      <p:pic>
        <p:nvPicPr>
          <p:cNvPr id="10" name="Immagine 3">
            <a:extLst>
              <a:ext uri="{FF2B5EF4-FFF2-40B4-BE49-F238E27FC236}">
                <a16:creationId xmlns:a16="http://schemas.microsoft.com/office/drawing/2014/main" id="{01EF6407-3BAE-061E-CC60-5F9E3F8E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1905772"/>
            <a:ext cx="5707770" cy="3648638"/>
          </a:xfrm>
          <a:prstGeom prst="rect">
            <a:avLst/>
          </a:prstGeom>
        </p:spPr>
      </p:pic>
      <p:sp>
        <p:nvSpPr>
          <p:cNvPr id="12" name="Figura a mano libera 4">
            <a:extLst>
              <a:ext uri="{FF2B5EF4-FFF2-40B4-BE49-F238E27FC236}">
                <a16:creationId xmlns:a16="http://schemas.microsoft.com/office/drawing/2014/main" id="{25B1EF2B-2AC3-D76E-77F9-92A6B59616E1}"/>
              </a:ext>
            </a:extLst>
          </p:cNvPr>
          <p:cNvSpPr/>
          <p:nvPr/>
        </p:nvSpPr>
        <p:spPr>
          <a:xfrm>
            <a:off x="6924863" y="2100541"/>
            <a:ext cx="3672408" cy="2656917"/>
          </a:xfrm>
          <a:custGeom>
            <a:avLst/>
            <a:gdLst>
              <a:gd name="connsiteX0" fmla="*/ 0 w 4427702"/>
              <a:gd name="connsiteY0" fmla="*/ 3224469 h 3224469"/>
              <a:gd name="connsiteX1" fmla="*/ 1110343 w 4427702"/>
              <a:gd name="connsiteY1" fmla="*/ 2887012 h 3224469"/>
              <a:gd name="connsiteX2" fmla="*/ 2122714 w 4427702"/>
              <a:gd name="connsiteY2" fmla="*/ 2222984 h 3224469"/>
              <a:gd name="connsiteX3" fmla="*/ 2906485 w 4427702"/>
              <a:gd name="connsiteY3" fmla="*/ 1406555 h 3224469"/>
              <a:gd name="connsiteX4" fmla="*/ 4234543 w 4427702"/>
              <a:gd name="connsiteY4" fmla="*/ 198241 h 3224469"/>
              <a:gd name="connsiteX5" fmla="*/ 4419600 w 4427702"/>
              <a:gd name="connsiteY5" fmla="*/ 2298 h 3224469"/>
              <a:gd name="connsiteX6" fmla="*/ 4419600 w 4427702"/>
              <a:gd name="connsiteY6" fmla="*/ 2298 h 322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7702" h="3224469">
                <a:moveTo>
                  <a:pt x="0" y="3224469"/>
                </a:moveTo>
                <a:cubicBezTo>
                  <a:pt x="378278" y="3139197"/>
                  <a:pt x="756557" y="3053926"/>
                  <a:pt x="1110343" y="2887012"/>
                </a:cubicBezTo>
                <a:cubicBezTo>
                  <a:pt x="1464129" y="2720098"/>
                  <a:pt x="1823357" y="2469727"/>
                  <a:pt x="2122714" y="2222984"/>
                </a:cubicBezTo>
                <a:cubicBezTo>
                  <a:pt x="2422071" y="1976241"/>
                  <a:pt x="2554514" y="1744012"/>
                  <a:pt x="2906485" y="1406555"/>
                </a:cubicBezTo>
                <a:cubicBezTo>
                  <a:pt x="3258456" y="1069098"/>
                  <a:pt x="3982357" y="432284"/>
                  <a:pt x="4234543" y="198241"/>
                </a:cubicBezTo>
                <a:cubicBezTo>
                  <a:pt x="4486729" y="-35802"/>
                  <a:pt x="4419600" y="2298"/>
                  <a:pt x="4419600" y="2298"/>
                </a:cubicBezTo>
                <a:lnTo>
                  <a:pt x="4419600" y="2298"/>
                </a:lnTo>
              </a:path>
            </a:pathLst>
          </a:cu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6">
                <a:extLst>
                  <a:ext uri="{FF2B5EF4-FFF2-40B4-BE49-F238E27FC236}">
                    <a16:creationId xmlns:a16="http://schemas.microsoft.com/office/drawing/2014/main" id="{D03F9AC4-14F8-D3B9-DEBB-50877056960B}"/>
                  </a:ext>
                </a:extLst>
              </p:cNvPr>
              <p:cNvSpPr txBox="1">
                <a:spLocks noGrp="1"/>
              </p:cNvSpPr>
              <p:nvPr>
                <p:ph sz="half" idx="1"/>
              </p:nvPr>
            </p:nvSpPr>
            <p:spPr>
              <a:xfrm>
                <a:off x="431800" y="1916114"/>
                <a:ext cx="5562600" cy="296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CH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CH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CH" sz="20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it-CH" sz="2000" dirty="0"/>
                  <a:t>  </a:t>
                </a:r>
                <a:r>
                  <a:rPr lang="it-CH" sz="2000" dirty="0">
                    <a:solidFill>
                      <a:srgbClr val="FF0000"/>
                    </a:solidFill>
                  </a:rPr>
                  <a:t>available dataset</a:t>
                </a:r>
                <a:br>
                  <a:rPr lang="it-CH" sz="2000" dirty="0">
                    <a:solidFill>
                      <a:srgbClr val="FF0000"/>
                    </a:solidFill>
                  </a:rPr>
                </a:br>
                <a:br>
                  <a:rPr lang="it-CH" sz="2000" dirty="0">
                    <a:solidFill>
                      <a:srgbClr val="FF0000"/>
                    </a:solidFill>
                  </a:rPr>
                </a:br>
                <a:endParaRPr lang="it-CH" sz="20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it-CH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CH" sz="2000" dirty="0"/>
                  <a:t>                </a:t>
                </a:r>
                <a:r>
                  <a:rPr lang="it-CH" sz="2000" dirty="0">
                    <a:solidFill>
                      <a:srgbClr val="FF0000"/>
                    </a:solidFill>
                  </a:rPr>
                  <a:t>parametric model</a:t>
                </a:r>
                <a:br>
                  <a:rPr lang="it-CH" sz="2000" dirty="0">
                    <a:solidFill>
                      <a:srgbClr val="FF0000"/>
                    </a:solidFill>
                  </a:rPr>
                </a:br>
                <a:br>
                  <a:rPr lang="it-CH" sz="2000" dirty="0">
                    <a:solidFill>
                      <a:srgbClr val="FF0000"/>
                    </a:solidFill>
                  </a:rPr>
                </a:br>
                <a:endParaRPr lang="it-CH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CH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it-CH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it-C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CH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it-CH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CH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CH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it-CH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CH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it-CH" sz="20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it-CH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CH" sz="2000" dirty="0"/>
                  <a:t>   </a:t>
                </a:r>
                <a:r>
                  <a:rPr lang="it-CH" sz="2000" dirty="0">
                    <a:solidFill>
                      <a:srgbClr val="FF0000"/>
                    </a:solidFill>
                  </a:rPr>
                  <a:t>Loss (MSE)</a:t>
                </a:r>
              </a:p>
              <a:p>
                <a:endParaRPr lang="it-CH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CasellaDiTesto 6">
                <a:extLst>
                  <a:ext uri="{FF2B5EF4-FFF2-40B4-BE49-F238E27FC236}">
                    <a16:creationId xmlns:a16="http://schemas.microsoft.com/office/drawing/2014/main" id="{D03F9AC4-14F8-D3B9-DEBB-50877056960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1800" y="1916114"/>
                <a:ext cx="5562600" cy="2965555"/>
              </a:xfrm>
              <a:prstGeom prst="rect">
                <a:avLst/>
              </a:prstGeom>
              <a:blipFill>
                <a:blip r:embed="rId3"/>
                <a:stretch>
                  <a:fillRect l="-2283" t="-1702" b="-72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9">
                <a:extLst>
                  <a:ext uri="{FF2B5EF4-FFF2-40B4-BE49-F238E27FC236}">
                    <a16:creationId xmlns:a16="http://schemas.microsoft.com/office/drawing/2014/main" id="{7382CDE9-83B9-C0BC-6E74-D6AA17E735FE}"/>
                  </a:ext>
                </a:extLst>
              </p:cNvPr>
              <p:cNvSpPr txBox="1"/>
              <p:nvPr/>
            </p:nvSpPr>
            <p:spPr>
              <a:xfrm>
                <a:off x="1271464" y="5011366"/>
                <a:ext cx="4131470" cy="560923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C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CH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it-CH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it-C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it-CH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C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CH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CH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it-CH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CH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CH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it-CH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it-CH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asellaDiTesto 9">
                <a:extLst>
                  <a:ext uri="{FF2B5EF4-FFF2-40B4-BE49-F238E27FC236}">
                    <a16:creationId xmlns:a16="http://schemas.microsoft.com/office/drawing/2014/main" id="{7382CDE9-83B9-C0BC-6E74-D6AA17E73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5011366"/>
                <a:ext cx="4131470" cy="560923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8001-5870-C067-5D63-021AC3D3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94E8-E0A0-A574-4988-F87A35FAFA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It is just a particular model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56153-9458-D55F-8AD0-96CB5CBD3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780" y="1844676"/>
            <a:ext cx="5562600" cy="4321175"/>
          </a:xfrm>
        </p:spPr>
        <p:txBody>
          <a:bodyPr/>
          <a:lstStyle/>
          <a:p>
            <a:pPr marL="0" indent="0">
              <a:buNone/>
            </a:pPr>
            <a:r>
              <a:rPr lang="en-CH" dirty="0"/>
              <a:t> </a:t>
            </a:r>
          </a:p>
        </p:txBody>
      </p:sp>
      <p:pic>
        <p:nvPicPr>
          <p:cNvPr id="16" name="Immagine 6">
            <a:extLst>
              <a:ext uri="{FF2B5EF4-FFF2-40B4-BE49-F238E27FC236}">
                <a16:creationId xmlns:a16="http://schemas.microsoft.com/office/drawing/2014/main" id="{AF128F4C-A6AD-1947-5340-E36D1C0A1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05" y="2745167"/>
            <a:ext cx="4253600" cy="2370244"/>
          </a:xfrm>
          <a:prstGeom prst="rect">
            <a:avLst/>
          </a:prstGeom>
        </p:spPr>
      </p:pic>
      <p:sp>
        <p:nvSpPr>
          <p:cNvPr id="17" name="Parentesi graffa aperta 8">
            <a:extLst>
              <a:ext uri="{FF2B5EF4-FFF2-40B4-BE49-F238E27FC236}">
                <a16:creationId xmlns:a16="http://schemas.microsoft.com/office/drawing/2014/main" id="{61F39866-80C7-32E8-38DD-652A2C48CCBA}"/>
              </a:ext>
            </a:extLst>
          </p:cNvPr>
          <p:cNvSpPr/>
          <p:nvPr/>
        </p:nvSpPr>
        <p:spPr>
          <a:xfrm>
            <a:off x="715787" y="2760550"/>
            <a:ext cx="420316" cy="190795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asellaDiTesto 9">
            <a:extLst>
              <a:ext uri="{FF2B5EF4-FFF2-40B4-BE49-F238E27FC236}">
                <a16:creationId xmlns:a16="http://schemas.microsoft.com/office/drawing/2014/main" id="{D1EB62CC-2889-E622-B148-F522BE9B0CA3}"/>
              </a:ext>
            </a:extLst>
          </p:cNvPr>
          <p:cNvSpPr txBox="1"/>
          <p:nvPr/>
        </p:nvSpPr>
        <p:spPr>
          <a:xfrm rot="16200000">
            <a:off x="309777" y="3602386"/>
            <a:ext cx="521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Input</a:t>
            </a:r>
          </a:p>
        </p:txBody>
      </p:sp>
      <p:sp>
        <p:nvSpPr>
          <p:cNvPr id="21" name="CasellaDiTesto 10">
            <a:extLst>
              <a:ext uri="{FF2B5EF4-FFF2-40B4-BE49-F238E27FC236}">
                <a16:creationId xmlns:a16="http://schemas.microsoft.com/office/drawing/2014/main" id="{98160406-2113-9488-5376-A17645707A84}"/>
              </a:ext>
            </a:extLst>
          </p:cNvPr>
          <p:cNvSpPr txBox="1"/>
          <p:nvPr/>
        </p:nvSpPr>
        <p:spPr>
          <a:xfrm>
            <a:off x="1857917" y="2489861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Hidden Layer 1</a:t>
            </a:r>
          </a:p>
        </p:txBody>
      </p:sp>
      <p:sp>
        <p:nvSpPr>
          <p:cNvPr id="22" name="Parentesi graffa aperta 12">
            <a:extLst>
              <a:ext uri="{FF2B5EF4-FFF2-40B4-BE49-F238E27FC236}">
                <a16:creationId xmlns:a16="http://schemas.microsoft.com/office/drawing/2014/main" id="{09E6F49F-8BBF-9C99-18D5-5149C10CCFC0}"/>
              </a:ext>
            </a:extLst>
          </p:cNvPr>
          <p:cNvSpPr/>
          <p:nvPr/>
        </p:nvSpPr>
        <p:spPr>
          <a:xfrm rot="5400000">
            <a:off x="2221157" y="2654398"/>
            <a:ext cx="344695" cy="557000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Parentesi graffa aperta 17">
            <a:extLst>
              <a:ext uri="{FF2B5EF4-FFF2-40B4-BE49-F238E27FC236}">
                <a16:creationId xmlns:a16="http://schemas.microsoft.com/office/drawing/2014/main" id="{171715F1-62B1-B2C2-C375-04E04BEFB088}"/>
              </a:ext>
            </a:extLst>
          </p:cNvPr>
          <p:cNvSpPr/>
          <p:nvPr/>
        </p:nvSpPr>
        <p:spPr>
          <a:xfrm rot="5400000">
            <a:off x="3425662" y="2805792"/>
            <a:ext cx="344695" cy="557000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CasellaDiTesto 10">
            <a:extLst>
              <a:ext uri="{FF2B5EF4-FFF2-40B4-BE49-F238E27FC236}">
                <a16:creationId xmlns:a16="http://schemas.microsoft.com/office/drawing/2014/main" id="{34CCE346-CE06-7AA3-6E20-9A1651EBBC52}"/>
              </a:ext>
            </a:extLst>
          </p:cNvPr>
          <p:cNvSpPr txBox="1"/>
          <p:nvPr/>
        </p:nvSpPr>
        <p:spPr>
          <a:xfrm>
            <a:off x="3138128" y="264579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Hidden Layer 2</a:t>
            </a:r>
          </a:p>
        </p:txBody>
      </p:sp>
      <p:sp>
        <p:nvSpPr>
          <p:cNvPr id="30" name="Parentesi graffa aperta 20">
            <a:extLst>
              <a:ext uri="{FF2B5EF4-FFF2-40B4-BE49-F238E27FC236}">
                <a16:creationId xmlns:a16="http://schemas.microsoft.com/office/drawing/2014/main" id="{D30B3BC0-E4F1-ACA1-800A-AE72F256280A}"/>
              </a:ext>
            </a:extLst>
          </p:cNvPr>
          <p:cNvSpPr/>
          <p:nvPr/>
        </p:nvSpPr>
        <p:spPr>
          <a:xfrm rot="5400000">
            <a:off x="4626457" y="3205158"/>
            <a:ext cx="344695" cy="55700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CasellaDiTesto 10">
            <a:extLst>
              <a:ext uri="{FF2B5EF4-FFF2-40B4-BE49-F238E27FC236}">
                <a16:creationId xmlns:a16="http://schemas.microsoft.com/office/drawing/2014/main" id="{E604CF1E-05F5-0E80-DCB3-55831AF0E21D}"/>
              </a:ext>
            </a:extLst>
          </p:cNvPr>
          <p:cNvSpPr txBox="1"/>
          <p:nvPr/>
        </p:nvSpPr>
        <p:spPr>
          <a:xfrm>
            <a:off x="4396513" y="3054301"/>
            <a:ext cx="656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Output</a:t>
            </a:r>
          </a:p>
        </p:txBody>
      </p:sp>
      <p:pic>
        <p:nvPicPr>
          <p:cNvPr id="33" name="Immagine 52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64EB3C5-2911-4455-2F00-FDF8726103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908674"/>
            <a:ext cx="3966321" cy="763494"/>
          </a:xfrm>
          <a:prstGeom prst="rect">
            <a:avLst/>
          </a:prstGeom>
        </p:spPr>
      </p:pic>
      <p:pic>
        <p:nvPicPr>
          <p:cNvPr id="34" name="Immagine 5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5465F50-F8EB-A5CA-E1AA-B4BA159D51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871249"/>
            <a:ext cx="3966322" cy="763494"/>
          </a:xfrm>
          <a:prstGeom prst="rect">
            <a:avLst/>
          </a:prstGeom>
        </p:spPr>
      </p:pic>
      <p:pic>
        <p:nvPicPr>
          <p:cNvPr id="35" name="Immagine 6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A8DC621-DB45-8B93-DC9A-B8E073C7A0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66" y="3833271"/>
            <a:ext cx="3482139" cy="644558"/>
          </a:xfrm>
          <a:prstGeom prst="rect">
            <a:avLst/>
          </a:prstGeom>
        </p:spPr>
      </p:pic>
      <p:pic>
        <p:nvPicPr>
          <p:cNvPr id="36" name="Immagine 7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AF05A7A-A5D4-0E67-8034-B6DA7648BB6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76" y="4668508"/>
            <a:ext cx="2561344" cy="2401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7F5295-ABF5-C88A-DA29-8AF310E60E02}"/>
              </a:ext>
            </a:extLst>
          </p:cNvPr>
          <p:cNvSpPr txBox="1"/>
          <p:nvPr/>
        </p:nvSpPr>
        <p:spPr bwMode="auto">
          <a:xfrm>
            <a:off x="455620" y="5744836"/>
            <a:ext cx="8938344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endParaRPr lang="en-CH" sz="18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  <a:p>
            <a:pPr eaLnBrk="0" hangingPunct="0">
              <a:spcBef>
                <a:spcPct val="20000"/>
              </a:spcBef>
            </a:pPr>
            <a:r>
              <a:rPr lang="en-CH" sz="18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For regression, the output neuron typically does not have a nonlinear activation function</a:t>
            </a:r>
          </a:p>
        </p:txBody>
      </p:sp>
      <p:pic>
        <p:nvPicPr>
          <p:cNvPr id="39" name="Picture 38" descr="A picture containing chart&#10;&#10;Description automatically generated">
            <a:extLst>
              <a:ext uri="{FF2B5EF4-FFF2-40B4-BE49-F238E27FC236}">
                <a16:creationId xmlns:a16="http://schemas.microsoft.com/office/drawing/2014/main" id="{955EF848-7659-A3D2-0BFC-BD9E8173CC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2875" y="4512525"/>
            <a:ext cx="1549033" cy="767639"/>
          </a:xfrm>
          <a:prstGeom prst="rect">
            <a:avLst/>
          </a:prstGeom>
        </p:spPr>
      </p:pic>
      <p:sp>
        <p:nvSpPr>
          <p:cNvPr id="40" name="Isosceles Triangle 24">
            <a:extLst>
              <a:ext uri="{FF2B5EF4-FFF2-40B4-BE49-F238E27FC236}">
                <a16:creationId xmlns:a16="http://schemas.microsoft.com/office/drawing/2014/main" id="{C4E45C51-A5B0-4EEE-8BEF-5455DA5A05BF}"/>
              </a:ext>
            </a:extLst>
          </p:cNvPr>
          <p:cNvSpPr/>
          <p:nvPr/>
        </p:nvSpPr>
        <p:spPr>
          <a:xfrm rot="16200000">
            <a:off x="2551881" y="4508279"/>
            <a:ext cx="896357" cy="794837"/>
          </a:xfrm>
          <a:prstGeom prst="triangle">
            <a:avLst>
              <a:gd name="adj" fmla="val 49470"/>
            </a:avLst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5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102FE-A70C-AA6C-B353-AB9805917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Vanilla Gradient Descent</a:t>
            </a:r>
          </a:p>
        </p:txBody>
      </p:sp>
      <p:pic>
        <p:nvPicPr>
          <p:cNvPr id="5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62248E98-A36C-D6B0-6E28-BD3BEC5828DB}"/>
              </a:ext>
            </a:extLst>
          </p:cNvPr>
          <p:cNvPicPr>
            <a:picLocks noGrp="1" noChangeAspect="1"/>
          </p:cNvPicPr>
          <p:nvPr>
            <p:ph sz="half"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04864"/>
            <a:ext cx="7214784" cy="1944216"/>
          </a:xfrm>
          <a:prstGeom prst="rect">
            <a:avLst/>
          </a:prstGeom>
        </p:spPr>
      </p:pic>
      <p:pic>
        <p:nvPicPr>
          <p:cNvPr id="6" name="Immagine 3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D0FA9C8B-D86C-38EA-CC28-DCD73AFA5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112224" y="1484784"/>
            <a:ext cx="2905069" cy="3048000"/>
          </a:xfrm>
          <a:prstGeom prst="rect">
            <a:avLst/>
          </a:prstGeom>
        </p:spPr>
      </p:pic>
      <p:pic>
        <p:nvPicPr>
          <p:cNvPr id="7" name="Immagine 8">
            <a:extLst>
              <a:ext uri="{FF2B5EF4-FFF2-40B4-BE49-F238E27FC236}">
                <a16:creationId xmlns:a16="http://schemas.microsoft.com/office/drawing/2014/main" id="{3807FE58-7630-03CF-9BA1-5BD90C021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91" t="67041" r="27891" b="26121"/>
          <a:stretch/>
        </p:blipFill>
        <p:spPr>
          <a:xfrm>
            <a:off x="623392" y="4869160"/>
            <a:ext cx="7373989" cy="511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8C405-93FC-F38D-D463-5B958359D850}"/>
              </a:ext>
            </a:extLst>
          </p:cNvPr>
          <p:cNvSpPr txBox="1"/>
          <p:nvPr/>
        </p:nvSpPr>
        <p:spPr bwMode="auto">
          <a:xfrm>
            <a:off x="539852" y="5854794"/>
            <a:ext cx="902490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CH" sz="16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Nowadays, the adam optimizer (optim.Adam) is a more common variant of vanilla gradient descent.</a:t>
            </a:r>
          </a:p>
        </p:txBody>
      </p:sp>
    </p:spTree>
    <p:extLst>
      <p:ext uri="{BB962C8B-B14F-4D97-AF65-F5344CB8AC3E}">
        <p14:creationId xmlns:p14="http://schemas.microsoft.com/office/powerpoint/2010/main" val="427092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F9FC-F866-BB65-58D8-D66B45F3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synthetic toy dataset (</a:t>
            </a:r>
            <a:r>
              <a:rPr lang="en-US" dirty="0" err="1"/>
              <a:t>toy_example.ipynb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5CF2-6073-6C99-1D2C-B5E2D56EC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the 2D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Training and test datasets: 500 points uniformly sampled in the domain.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Additive noise with standard deviation 0.1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5" name="Picture 14" descr="\documentclass{article}&#10;\usepackage{amsmath}&#10;\usepackage{amsfonts}&#10;&#10;\pagestyle{empty}&#10;&#10;\begin{document}&#10;&#10;% $$f : \mathbb{R}^2 \rightarrow \mathbb{R}; \qquad x \rightarrow 2\sin (x_1) - 3\cos (x_2)$$&#10;&#10;$$ f(x) = 2\sin (x_1) - 3\cos (x_2) $$&#10;$$ x \in [-2, 2]^2 \subset \mathbb{R}^2$$&#10;&#10;\end{document}" title="IguanaTex Bitmap Display">
            <a:extLst>
              <a:ext uri="{FF2B5EF4-FFF2-40B4-BE49-F238E27FC236}">
                <a16:creationId xmlns:a16="http://schemas.microsoft.com/office/drawing/2014/main" id="{80CC267D-3EC5-EA07-1A32-744B63959D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48484" y="2564904"/>
            <a:ext cx="2880320" cy="683466"/>
          </a:xfrm>
          <a:prstGeom prst="rect">
            <a:avLst/>
          </a:prstGeom>
        </p:spPr>
      </p:pic>
      <p:pic>
        <p:nvPicPr>
          <p:cNvPr id="29" name="Picture 28" descr="\documentclass{article}&#10;\usepackage{amsmath}&#10;\usepackage{amsfonts}&#10;&#10;\pagestyle{empty}&#10;&#10;\begin{document}&#10;&#10;\begin{equation*}&#10;f : \mathbb{R}^2 \rightarrow \mathbb{R}&#10;\end{equation*}&#10;&#10;\end{document}" title="IguanaTex Bitmap Display">
            <a:extLst>
              <a:ext uri="{FF2B5EF4-FFF2-40B4-BE49-F238E27FC236}">
                <a16:creationId xmlns:a16="http://schemas.microsoft.com/office/drawing/2014/main" id="{01ED47AF-BE2A-E7E9-9716-0E6F20B51B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43672" y="1916114"/>
            <a:ext cx="1219200" cy="279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632B98A-5FA7-9C26-A837-54245EF6E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676" y="1628800"/>
            <a:ext cx="3600400" cy="37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2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04E7-0721-7149-948A-85259177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Feed-forward neural network model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E4D8950-C0BF-A6A6-09C7-4106EAE27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56040" y="1342960"/>
            <a:ext cx="4807663" cy="48943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7F13347-09B8-E160-C192-94DD0224C3C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1800" y="1916114"/>
                <a:ext cx="5736208" cy="4321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ＭＳ Ｐゴシック" pitchFamily="-112" charset="-128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</a:defRPr>
                </a:lvl9pPr>
              </a:lstStyle>
              <a:p>
                <a:r>
                  <a:rPr lang="en-US" kern="0" dirty="0"/>
                  <a:t>2 inputs, 1 output - this is the structure of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kern="0" dirty="0"/>
              </a:p>
              <a:p>
                <a:r>
                  <a:rPr lang="en-US" kern="0" dirty="0"/>
                  <a:t>2 hidden layers with [16, 8] neurons</a:t>
                </a:r>
              </a:p>
              <a:p>
                <a:r>
                  <a:rPr lang="en-US" kern="0" dirty="0"/>
                  <a:t>tanh non-linearities</a:t>
                </a:r>
              </a:p>
              <a:p>
                <a:pPr marL="0" indent="0">
                  <a:buFontTx/>
                  <a:buNone/>
                </a:pPr>
                <a:endParaRPr lang="en-US" kern="0" dirty="0"/>
              </a:p>
              <a:p>
                <a:pPr marL="0" indent="0">
                  <a:buFontTx/>
                  <a:buNone/>
                </a:pPr>
                <a:endParaRPr lang="en-US" kern="0" dirty="0"/>
              </a:p>
              <a:p>
                <a:pPr marL="0" indent="0">
                  <a:buFontTx/>
                  <a:buNone/>
                </a:pPr>
                <a:r>
                  <a:rPr lang="en-US" kern="0" dirty="0"/>
                  <a:t> 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97F13347-09B8-E160-C192-94DD0224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1800" y="1916114"/>
                <a:ext cx="5736208" cy="4321175"/>
              </a:xfrm>
              <a:prstGeom prst="rect">
                <a:avLst/>
              </a:prstGeom>
              <a:blipFill>
                <a:blip r:embed="rId5"/>
                <a:stretch>
                  <a:fillRect l="-2212" t="-1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C9EC537F-D1C5-9BBC-10B7-32B245F7D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288" y="716309"/>
            <a:ext cx="1697177" cy="841053"/>
          </a:xfrm>
          <a:prstGeom prst="rect">
            <a:avLst/>
          </a:prstGeom>
        </p:spPr>
      </p:pic>
      <p:sp>
        <p:nvSpPr>
          <p:cNvPr id="21" name="Isosceles Triangle 24">
            <a:extLst>
              <a:ext uri="{FF2B5EF4-FFF2-40B4-BE49-F238E27FC236}">
                <a16:creationId xmlns:a16="http://schemas.microsoft.com/office/drawing/2014/main" id="{70B74A45-9947-2966-FE8C-6778609000ED}"/>
              </a:ext>
            </a:extLst>
          </p:cNvPr>
          <p:cNvSpPr/>
          <p:nvPr/>
        </p:nvSpPr>
        <p:spPr>
          <a:xfrm rot="10800000">
            <a:off x="8976320" y="1628800"/>
            <a:ext cx="896357" cy="794837"/>
          </a:xfrm>
          <a:prstGeom prst="triangle">
            <a:avLst>
              <a:gd name="adj" fmla="val 494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23" name="Picture 2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5CCF408-6AA1-6F29-478B-FCD446C59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16" y="3121431"/>
            <a:ext cx="3846736" cy="3187296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fonts}&#10;&#10;\pagestyle{empty}&#10;&#10;\begin{document}&#10;&#10;\begin{equation*}&#10;x&#10;\end{equation*}&#10;&#10;\end{document}" title="IguanaTex Bitmap Display">
            <a:extLst>
              <a:ext uri="{FF2B5EF4-FFF2-40B4-BE49-F238E27FC236}">
                <a16:creationId xmlns:a16="http://schemas.microsoft.com/office/drawing/2014/main" id="{D07E7997-71F3-377E-3C4A-6A76D38D61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45643" y="3573016"/>
            <a:ext cx="127000" cy="127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amsfonts}&#10;&#10;\pagestyle{empty}&#10;&#10;\begin{document}&#10;&#10;\begin{equation*}&#10;\hat y&#10;\end{equation*}&#10;&#10;\end{document}" title="IguanaTex Bitmap Display">
            <a:extLst>
              <a:ext uri="{FF2B5EF4-FFF2-40B4-BE49-F238E27FC236}">
                <a16:creationId xmlns:a16="http://schemas.microsoft.com/office/drawing/2014/main" id="{81D1E45A-15CC-DA32-4C75-81369A6D41E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920536" y="3522216"/>
            <a:ext cx="127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E7B4-6CB6-3ABE-5938-867583A2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125539"/>
            <a:ext cx="4584080" cy="719137"/>
          </a:xfrm>
        </p:spPr>
        <p:txBody>
          <a:bodyPr/>
          <a:lstStyle/>
          <a:p>
            <a:r>
              <a:rPr lang="en-CH" dirty="0"/>
              <a:t>Model training</a:t>
            </a:r>
          </a:p>
        </p:txBody>
      </p:sp>
      <p:pic>
        <p:nvPicPr>
          <p:cNvPr id="7" name="Content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53DFEE6-7839-9E39-C99C-69A822CF49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188" y="2132856"/>
            <a:ext cx="5078942" cy="345638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B83810-1EB9-EBC1-02D0-F95DAFAD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132856"/>
            <a:ext cx="4248472" cy="34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B37C-6113-EED2-058E-0505CCF5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052736"/>
            <a:ext cx="11328400" cy="719137"/>
          </a:xfrm>
        </p:spPr>
        <p:txBody>
          <a:bodyPr/>
          <a:lstStyle/>
          <a:p>
            <a:r>
              <a:rPr lang="en-CH" kern="0" dirty="0"/>
              <a:t>Model evaluation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249AE-A792-8844-978A-35D4858B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76294" y="1266402"/>
            <a:ext cx="2580692" cy="2019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D232C-CB44-6982-EE87-9F0059826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3177" y="1199843"/>
            <a:ext cx="2854410" cy="2383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47361-1382-758F-863C-EF6F4421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60" y="3654664"/>
            <a:ext cx="2621112" cy="2451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D11E5-2088-AE16-D69D-7AF3CF055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83746"/>
            <a:ext cx="2772777" cy="259306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E5B0C4-5B6B-65BD-FC4E-71A373CD028A}"/>
              </a:ext>
            </a:extLst>
          </p:cNvPr>
          <p:cNvSpPr txBox="1">
            <a:spLocks/>
          </p:cNvSpPr>
          <p:nvPr/>
        </p:nvSpPr>
        <p:spPr bwMode="auto">
          <a:xfrm>
            <a:off x="431799" y="1916114"/>
            <a:ext cx="5566099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None/>
            </a:pPr>
            <a:r>
              <a:rPr lang="en-US" kern="0" dirty="0"/>
              <a:t>It is common to inspect, on the test dataset:</a:t>
            </a:r>
          </a:p>
          <a:p>
            <a:pPr marL="0" indent="0">
              <a:buNone/>
            </a:pPr>
            <a:endParaRPr lang="en-US" kern="0" dirty="0"/>
          </a:p>
          <a:p>
            <a:r>
              <a:rPr lang="en-US" kern="0" dirty="0"/>
              <a:t>Predictions and residuals vs measured y (top left)</a:t>
            </a:r>
          </a:p>
          <a:p>
            <a:r>
              <a:rPr lang="en-US" kern="0" dirty="0"/>
              <a:t>Histogram of residuals (top right)</a:t>
            </a:r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r>
              <a:rPr lang="en-US" kern="0" dirty="0"/>
              <a:t>In this toy example, we can do more:</a:t>
            </a:r>
          </a:p>
          <a:p>
            <a:r>
              <a:rPr lang="en-US" kern="0" dirty="0"/>
              <a:t>The input is only 2D. We can visualize the learned function over a grid (bottom left)</a:t>
            </a:r>
          </a:p>
          <a:p>
            <a:r>
              <a:rPr lang="en-US" kern="0" dirty="0"/>
              <a:t>The true function is known. We can also visualize it in 2D (bottom right)</a:t>
            </a:r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r>
              <a:rPr lang="en-US" kern="0" dirty="0"/>
              <a:t>Everything seems to work well!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4556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/>
  <p:tag name="IGUANATEXSIZE" val="24"/>
  <p:tag name="IGUANATEXCURSOR" val="39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06"/>
  <p:tag name="OUTPUTTYPE" val="PDF"/>
  <p:tag name="IGUANATEXVERSION" val="160"/>
  <p:tag name="LATEXADDIN" val="\documentclass{article}&#10;\usepackage{amsmath}&#10;\usepackage{amsfonts}&#10;&#10;\pagestyle{empty}&#10;&#10;\begin{document}&#10;&#10;\begin{equation*}&#10;M \ddot q(t) = \tau(t) - \tau_{f}(t) - b &#10;\end{equation*}&#10;&#10;\end{document}"/>
  <p:tag name="IGUANATEXSIZE" val="18"/>
  <p:tag name="IGUANATEXCURSOR" val="16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9"/>
  <p:tag name="OUTPUTTYPE" val="PDF"/>
  <p:tag name="IGUANATEXVERSION" val="160"/>
  <p:tag name="LATEXADDIN" val="\documentclass{article}&#10;\usepackage{amsmath}&#10;\usepackage{amsfonts}&#10;&#10;\pagestyle{empty}&#10;&#10;\begin{document}&#10;&#10;\begin{equation*}&#10;q(t), \dot q(t), \ddot q(t) \rightarrow \tau(t)&#10;\end{equation*}&#10;&#10;\end{document}"/>
  <p:tag name="IGUANATEXSIZE" val="18"/>
  <p:tag name="IGUANATEXCURSOR" val="17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7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_{f} = -F_v \dot q(t)&#10;\end{equation*}&#10;&#10;\end{document}"/>
  <p:tag name="IGUANATEXSIZE" val="18"/>
  <p:tag name="IGUANATEXCURSOR" val="12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3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(t) = M\ddot q(t) + F_v \dot q(t) + b&#10;\end{equation*}&#10;&#10;\end{document}"/>
  <p:tag name="IGUANATEXSIZE" val="18"/>
  <p:tag name="IGUANATEXCURSOR" val="12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7"/>
  <p:tag name="OUTPUTTYPE" val="PDF"/>
  <p:tag name="IGUANATEXVERSION" val="160"/>
  <p:tag name="LATEXADDIN" val="\documentclass{article}&#10;\usepackage{amsmath}&#10;\usepackage{amsfonts}&#10;&#10;\pagestyle{empty}&#10;&#10;\begin{document}&#10;&#10;$$ \tau(t) = \phi(t) \theta, \qquad \phi(t) = [\ddot q(t)\, \dot q(t)\, 1], \qquad \theta = [M\, F_v\,  b]^\top$$&#10;&#10;\end{document}"/>
  <p:tag name="IGUANATEXSIZE" val="18"/>
  <p:tag name="IGUANATEXCURSOR" val="219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32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_{f}(t) = -F_v \dot q(t) - F_c \text{sign}(\dot q(t))&#10;\end{equation*}&#10;&#10;\end{document}"/>
  <p:tag name="IGUANATEXSIZE" val="18"/>
  <p:tag name="IGUANATEXCURSOR" val="123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92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(t) = \phi(t) \theta, \qquad \phi(t) = [\ddot q(t)\, \dot q(t)\, \text{sign}(q(t))\, 1], \qquad \theta = [M\, F_v\, F_c\, b]^\top&#10;\end{equation*}&#10;&#10;\end{document}"/>
  <p:tag name="IGUANATEXSIZE" val="20"/>
  <p:tag name="IGUANATEXCURSOR" val="130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4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tau(t) = \mathrm{FF}(\ddot q, \dot q)&#10;\end{equation*}&#10;&#10;\end{document}"/>
  <p:tag name="IGUANATEXSIZE" val="18"/>
  <p:tag name="IGUANATEXCURSOR" val="161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2"/>
  <p:tag name="OUTPUTTYPE" val="PDF"/>
  <p:tag name="IGUANATEXVERSION" val="160"/>
  <p:tag name="LATEXADDIN" val="\documentclass{article}&#10;\usepackage{amsmath}&#10;\usepackage{amsfonts}&#10;&#10;\pagestyle{empty}&#10;&#10;\begin{document}&#10;&#10;$$\tau(t) = M \ddot q + \mathrm{FF}(\dot q)$$&#10;&#10;\end{document}"/>
  <p:tag name="IGUANATEXSIZE" val="20"/>
  <p:tag name="IGUANATEXCURSOR" val="11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/>
  <p:tag name="IGUANATEXSIZE" val="24"/>
  <p:tag name="IGUANATEXCURSOR" val="3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9.9213"/>
  <p:tag name="ORIGINALWIDTH" val="3403.075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/>
  <p:tag name="IGUANATEXSIZE" val="24"/>
  <p:tag name="IGUANATEXCURSOR" val="4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503.18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"/>
  <p:tag name="ORIGINALWIDTH" val="118"/>
  <p:tag name="OUTPUTTYPE" val="PDF"/>
  <p:tag name="IGUANATEXVERSION" val="160"/>
  <p:tag name="LATEXADDIN" val="\documentclass{article}&#10;\usepackage{amsmath}&#10;\usepackage{amsfonts}&#10;&#10;\pagestyle{empty}&#10;&#10;\begin{document}&#10;&#10;% $$f : \mathbb{R}^2 \rightarrow \mathbb{R}; \qquad x \rightarrow 2\sin (x_1) - 3\cos (x_2)$$&#10;&#10;$$ f(x) = 2\sin (x_1) - 3\cos (x_2) $$&#10;$$ x \in [-2, 2]^2 \subset \mathbb{R}^2$$&#10;&#10;\end{document}"/>
  <p:tag name="IGUANATEXSIZE" val="18"/>
  <p:tag name="IGUANATEXCURSOR" val="259"/>
  <p:tag name="TRANSPARENCY" val="True"/>
  <p:tag name="LATEXENGINEID" val="0"/>
  <p:tag name="TEMPFOLDER" val="/Users/marco.forgione/Library/Containers/com.microsoft.Powerpoint/Data/tmp/TemporaryItems/"/>
  <p:tag name="LATEXFORMHEIGHT" val="434"/>
  <p:tag name="LATEXFORMWIDTH" val="888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8"/>
  <p:tag name="OUTPUTTYPE" val="PDF"/>
  <p:tag name="IGUANATEXVERSION" val="160"/>
  <p:tag name="LATEXADDIN" val="\documentclass{article}&#10;\usepackage{amsmath}&#10;\usepackage{amsfonts}&#10;&#10;\pagestyle{empty}&#10;&#10;\begin{document}&#10;&#10;\begin{equation*}&#10;f : \mathbb{R}^2 \rightarrow \mathbb{R}&#10;\end{equation*}&#10;&#10;\end{document}"/>
  <p:tag name="IGUANATEXSIZE" val="20"/>
  <p:tag name="IGUANATEXCURSOR" val="162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"/>
  <p:tag name="ORIGINALWIDTH" val="5"/>
  <p:tag name="OUTPUTTYPE" val="PDF"/>
  <p:tag name="IGUANATEXVERSION" val="160"/>
  <p:tag name="LATEXADDIN" val="\documentclass{article}&#10;\usepackage{amsmath}&#10;\usepackage{amsfonts}&#10;&#10;\pagestyle{empty}&#10;&#10;\begin{document}&#10;&#10;\begin{equation*}&#10;x&#10;\end{equation*}&#10;&#10;\end{document}"/>
  <p:tag name="IGUANATEXSIZE" val="20"/>
  <p:tag name="IGUANATEXCURSOR" val="124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"/>
  <p:tag name="OUTPUTTYPE" val="PDF"/>
  <p:tag name="IGUANATEXVERSION" val="160"/>
  <p:tag name="LATEXADDIN" val="\documentclass{article}&#10;\usepackage{amsmath}&#10;\usepackage{amsfonts}&#10;&#10;\pagestyle{empty}&#10;&#10;\begin{document}&#10;&#10;\begin{equation*}&#10;\hat y&#10;\end{equation*}&#10;&#10;\end{document}"/>
  <p:tag name="IGUANATEXSIZE" val="20"/>
  <p:tag name="IGUANATEXCURSOR" val="128"/>
  <p:tag name="TRANSPARENCY" val="True"/>
  <p:tag name="LATEXENGINEID" val="0"/>
  <p:tag name="TEMPFOLDER" val="/Users/marco.forgio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SUPSI_DACD_CCR_2010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_DSA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>
        <a:prstTxWarp prst="textNoShape">
          <a:avLst/>
        </a:prstTxWarp>
      </a:bodyPr>
      <a:lstStyle>
        <a:defPPr eaLnBrk="0" hangingPunct="0">
          <a:spcBef>
            <a:spcPct val="20000"/>
          </a:spcBef>
          <a:defRPr sz="1400" kern="0" dirty="0" smtClean="0">
            <a:latin typeface="+mn-lt"/>
            <a:ea typeface="ＭＳ Ｐゴシック" pitchFamily="-112" charset="-128"/>
            <a:cs typeface="ＭＳ Ｐゴシック" pitchFamily="-112" charset="-128"/>
          </a:defRPr>
        </a:defPPr>
      </a:lstStyle>
    </a:txDef>
  </a:objectDefaults>
  <a:extraClrSchemeLst>
    <a:extraClrScheme>
      <a:clrScheme name="SUPSI_DSA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PSI_DSA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UPSI_DSA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43B4D0C91CA54E9BBFAD215D4A4FF7" ma:contentTypeVersion="18" ma:contentTypeDescription="Create a new document." ma:contentTypeScope="" ma:versionID="48c4930ddcec7bff74490998dd84a4c1">
  <xsd:schema xmlns:xsd="http://www.w3.org/2001/XMLSchema" xmlns:xs="http://www.w3.org/2001/XMLSchema" xmlns:p="http://schemas.microsoft.com/office/2006/metadata/properties" xmlns:ns2="0c05fedb-ed2a-4eb3-93de-5f5a6c97bfe0" xmlns:ns3="c69d801c-64cd-49bc-b1b3-ec2496ede094" targetNamespace="http://schemas.microsoft.com/office/2006/metadata/properties" ma:root="true" ma:fieldsID="dcb337392c8a5973c5e221652a72fbb4" ns2:_="" ns3:_="">
    <xsd:import namespace="0c05fedb-ed2a-4eb3-93de-5f5a6c97bfe0"/>
    <xsd:import namespace="c69d801c-64cd-49bc-b1b3-ec2496ede0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05fedb-ed2a-4eb3-93de-5f5a6c97bf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c321eb7-7579-4b0b-aaae-46c07e4320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9d801c-64cd-49bc-b1b3-ec2496ede09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5ad22e3-f7d4-475a-9946-b2f27a0b53ef}" ma:internalName="TaxCatchAll" ma:showField="CatchAllData" ma:web="c69d801c-64cd-49bc-b1b3-ec2496ede0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c05fedb-ed2a-4eb3-93de-5f5a6c97bfe0">
      <Terms xmlns="http://schemas.microsoft.com/office/infopath/2007/PartnerControls"/>
    </lcf76f155ced4ddcb4097134ff3c332f>
    <TaxCatchAll xmlns="c69d801c-64cd-49bc-b1b3-ec2496ede094" xsi:nil="true"/>
  </documentManagement>
</p:properties>
</file>

<file path=customXml/itemProps1.xml><?xml version="1.0" encoding="utf-8"?>
<ds:datastoreItem xmlns:ds="http://schemas.openxmlformats.org/officeDocument/2006/customXml" ds:itemID="{957E0BBE-38AF-4179-B401-F6E82B6A5F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C4CF8-8E6C-4481-8DE0-79509E1800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05fedb-ed2a-4eb3-93de-5f5a6c97bfe0"/>
    <ds:schemaRef ds:uri="c69d801c-64cd-49bc-b1b3-ec2496ede0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2A9E72-43F2-4CCE-8F90-EBA4919DBB42}">
  <ds:schemaRefs>
    <ds:schemaRef ds:uri="http://schemas.microsoft.com/office/2006/documentManagement/types"/>
    <ds:schemaRef ds:uri="c69d801c-64cd-49bc-b1b3-ec2496ede094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0c05fedb-ed2a-4eb3-93de-5f5a6c97bfe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Powerpoint_ST_CS_1 copia</Template>
  <TotalTime>430</TotalTime>
  <Words>463</Words>
  <Application>Microsoft Macintosh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ＭＳ Ｐゴシック</vt:lpstr>
      <vt:lpstr>Arial</vt:lpstr>
      <vt:lpstr>Cambria Math</vt:lpstr>
      <vt:lpstr>Helvetica</vt:lpstr>
      <vt:lpstr>Times New Roman</vt:lpstr>
      <vt:lpstr>SUPSI_DACD_CCR_2010</vt:lpstr>
      <vt:lpstr>Feed-forward Neural Networks</vt:lpstr>
      <vt:lpstr>Artificial Intelligence, Machine Learning, Deep Learning</vt:lpstr>
      <vt:lpstr>Machine learning: Regression</vt:lpstr>
      <vt:lpstr>Feed-Forward Neural Networks</vt:lpstr>
      <vt:lpstr>Vanilla Gradient Descent</vt:lpstr>
      <vt:lpstr>Exercise: synthetic toy dataset (toy_example.ipynb)</vt:lpstr>
      <vt:lpstr>Feed-forward neural network model</vt:lpstr>
      <vt:lpstr>Model training</vt:lpstr>
      <vt:lpstr>Model evaluation</vt:lpstr>
      <vt:lpstr>Inverse Dynamical Modeling on the EMPS benchmark (emps_exercise.ipynb)</vt:lpstr>
      <vt:lpstr>Training and test datasets</vt:lpstr>
      <vt:lpstr>Linear model</vt:lpstr>
      <vt:lpstr>Linear model with static friction </vt:lpstr>
      <vt:lpstr>Feed-forward neural network</vt:lpstr>
      <vt:lpstr>Feed-forward neural network</vt:lpstr>
      <vt:lpstr>Physics-inspired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Forgione Marco</cp:lastModifiedBy>
  <cp:revision>107</cp:revision>
  <cp:lastPrinted>2025-03-19T17:05:58Z</cp:lastPrinted>
  <dcterms:created xsi:type="dcterms:W3CDTF">2017-01-20T15:44:58Z</dcterms:created>
  <dcterms:modified xsi:type="dcterms:W3CDTF">2025-03-19T17:06:16Z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0x010100E943B4D0C91CA54E9BBFAD215D4A4FF7</vt:lpwstr>
  </property>
  <property fmtid="{D5CDD505-2E9C-101B-9397-08002B2CF9AE}" pid="3" name="MediaServiceImageTags">
    <vt:lpwstr/>
  </property>
</Properties>
</file>